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2" r:id="rId4"/>
    <p:sldId id="261" r:id="rId5"/>
    <p:sldId id="266" r:id="rId6"/>
    <p:sldId id="275" r:id="rId7"/>
    <p:sldId id="263" r:id="rId8"/>
    <p:sldId id="270" r:id="rId9"/>
    <p:sldId id="276" r:id="rId10"/>
    <p:sldId id="274" r:id="rId11"/>
    <p:sldId id="271" r:id="rId12"/>
    <p:sldId id="277" r:id="rId13"/>
    <p:sldId id="279" r:id="rId14"/>
    <p:sldId id="273" r:id="rId15"/>
    <p:sldId id="267" r:id="rId1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48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82E8A29-955A-4C7C-A174-3E9DCD4DC89B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1</a:t>
          </a:r>
          <a:b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搜集藝人、粉絲團的貼文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7938E6-8DFA-40B7-B4C4-EACC6D85FC31}" type="par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C2176686-D23E-48EB-9D1B-1A1B46236638}" type="sib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23A0DE4A-FE92-496E-B335-3433CEFB74E9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利用爬蟲程式將資料抓下來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8935D38-FEDC-4CD3-8002-43CB3944BEAF}" type="par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55DF926D-029A-4E18-95C4-77A5A37CAE40}" type="sib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B6E26FFC-9977-4BBC-BEC7-3D6B63754E52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2 </a:t>
          </a:r>
          <a:b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斷詞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EFBD89-2F4F-4B51-A98A-0F3C86494166}" type="par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48634C00-2335-4923-9072-EB7482323D9C}" type="sib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CBCC21F5-552F-4D39-812E-6FCD4A366F58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將文字斷開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A973A1C-85F1-4969-A536-D29940229E2C}" type="par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3640B940-6901-481F-ADF7-6B77DEEED764}" type="sib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5884997E-71F5-4CBB-9068-C961DB595838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將搜尋結果輸出到網頁上面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3A5569D-31EA-4E6E-92FE-6CF96D0D97CC}" type="parTrans" cxnId="{BD79FB96-0455-43F1-9876-CBECD1A47688}">
      <dgm:prSet/>
      <dgm:spPr/>
      <dgm:t>
        <a:bodyPr/>
        <a:lstStyle/>
        <a:p>
          <a:endParaRPr lang="zh-TW" altLang="en-US"/>
        </a:p>
      </dgm:t>
    </dgm:pt>
    <dgm:pt modelId="{B0052E28-2ED4-4B1C-B854-5B511A8106FF}" type="sibTrans" cxnId="{BD79FB96-0455-43F1-9876-CBECD1A47688}">
      <dgm:prSet/>
      <dgm:spPr/>
      <dgm:t>
        <a:bodyPr/>
        <a:lstStyle/>
        <a:p>
          <a:endParaRPr lang="zh-TW" altLang="en-US"/>
        </a:p>
      </dgm:t>
    </dgm:pt>
    <dgm:pt modelId="{4072EA55-76D0-4440-9655-F8A87292E79B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3</a:t>
          </a:r>
          <a:b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結合貼文地點與</a:t>
          </a:r>
          <a:r>
            <a:rPr lang="en-US" altLang="zh-TW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Google Map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F69B28E-0DE0-48F3-B097-EDE64DAA2885}" type="parTrans" cxnId="{13FC96E0-6090-4599-95FB-ED79F4210B83}">
      <dgm:prSet/>
      <dgm:spPr/>
      <dgm:t>
        <a:bodyPr/>
        <a:lstStyle/>
        <a:p>
          <a:endParaRPr lang="zh-TW" altLang="en-US"/>
        </a:p>
      </dgm:t>
    </dgm:pt>
    <dgm:pt modelId="{06F4169C-1E8B-41A0-AE69-32D85371436B}" type="sibTrans" cxnId="{13FC96E0-6090-4599-95FB-ED79F4210B83}">
      <dgm:prSet/>
      <dgm:spPr/>
      <dgm:t>
        <a:bodyPr/>
        <a:lstStyle/>
        <a:p>
          <a:endParaRPr lang="zh-TW" altLang="en-US"/>
        </a:p>
      </dgm:t>
    </dgm:pt>
    <dgm:pt modelId="{3CBC204A-DF71-4214-89AD-58A39E8ADB1D}">
      <dgm:prSet phldrT="[Text]"/>
      <dgm:spPr/>
      <dgm:t>
        <a:bodyPr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使用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google map </a:t>
          </a:r>
          <a:r>
            <a:rPr lang="en-US" altLang="zh-TW" noProof="0" dirty="0" err="1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api</a:t>
          </a:r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將貼文中提到的地點標出來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3CA6B98-B05D-46E2-9B54-C1DDF9BDD1E7}" type="parTrans" cxnId="{1622BA3C-4545-495C-A7D5-E40AC96DB421}">
      <dgm:prSet/>
      <dgm:spPr/>
      <dgm:t>
        <a:bodyPr/>
        <a:lstStyle/>
        <a:p>
          <a:endParaRPr lang="zh-TW" altLang="en-US"/>
        </a:p>
      </dgm:t>
    </dgm:pt>
    <dgm:pt modelId="{AEA8473C-7B4D-41DE-ADDD-DF0F01A80547}" type="sibTrans" cxnId="{1622BA3C-4545-495C-A7D5-E40AC96DB421}">
      <dgm:prSet/>
      <dgm:spPr/>
      <dgm:t>
        <a:bodyPr/>
        <a:lstStyle/>
        <a:p>
          <a:endParaRPr lang="zh-TW" altLang="en-US"/>
        </a:p>
      </dgm:t>
    </dgm:pt>
    <dgm:pt modelId="{132D73FD-0C0F-40F6-8404-B255FA77B0F1}">
      <dgm:prSet phldrT="[Text]"/>
      <dgm:spPr/>
      <dgm:t>
        <a:bodyPr rtlCol="0"/>
        <a:lstStyle/>
        <a:p>
          <a:pPr rtl="0"/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5</a:t>
          </a:r>
          <a:b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輸出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2D1489-4E71-40A8-974D-9B49561C7F22}" type="parTrans" cxnId="{4BEDDEDE-9974-46E8-B3BF-DE61ABB21BE7}">
      <dgm:prSet/>
      <dgm:spPr/>
      <dgm:t>
        <a:bodyPr/>
        <a:lstStyle/>
        <a:p>
          <a:endParaRPr lang="zh-TW" altLang="en-US"/>
        </a:p>
      </dgm:t>
    </dgm:pt>
    <dgm:pt modelId="{BFF52C30-A429-4B3B-8362-967D6D4EB5E8}" type="sibTrans" cxnId="{4BEDDEDE-9974-46E8-B3BF-DE61ABB21BE7}">
      <dgm:prSet/>
      <dgm:spPr/>
      <dgm:t>
        <a:bodyPr/>
        <a:lstStyle/>
        <a:p>
          <a:endParaRPr lang="zh-TW" altLang="en-US"/>
        </a:p>
      </dgm:t>
    </dgm:pt>
    <dgm:pt modelId="{8493D7F2-FB12-4C22-A032-B09D75AD6DAB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4</a:t>
          </a:r>
          <a:br>
            <a:rPr lang="en-US" altLang="zh-TW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</a:t>
          </a:r>
          <a:r>
            <a:rPr lang="en-US" altLang="zh-TW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TF</a:t>
          </a:r>
          <a:r>
            <a:rPr lang="zh-TW" altLang="en-US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及相似度</a:t>
          </a:r>
          <a:endParaRPr lang="zh-TW" altLang="en-US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3352B90-E710-4D6A-AF0D-D5BA39A13914}" type="parTrans" cxnId="{F9C3E839-FEAB-4178-87ED-670034C1E271}">
      <dgm:prSet/>
      <dgm:spPr/>
      <dgm:t>
        <a:bodyPr/>
        <a:lstStyle/>
        <a:p>
          <a:endParaRPr lang="zh-TW" altLang="en-US"/>
        </a:p>
      </dgm:t>
    </dgm:pt>
    <dgm:pt modelId="{C9DDAB8A-A0BC-4B3B-9EC8-F7EB870472BE}" type="sibTrans" cxnId="{F9C3E839-FEAB-4178-87ED-670034C1E271}">
      <dgm:prSet/>
      <dgm:spPr/>
      <dgm:t>
        <a:bodyPr/>
        <a:lstStyle/>
        <a:p>
          <a:endParaRPr lang="zh-TW" altLang="en-US"/>
        </a:p>
      </dgm:t>
    </dgm:pt>
    <dgm:pt modelId="{5FD44782-3B2A-40BE-8C07-BCDFFA86901D}">
      <dgm:prSet phldrT="[Text]"/>
      <dgm:spPr/>
      <dgm:t>
        <a:bodyPr rtlCol="0"/>
        <a:lstStyle/>
        <a:p>
          <a:pPr rtl="0"/>
          <a:r>
            <a:rPr lang="zh-TW" altLang="en-US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找行程相近的藝人和推測藝人近期的活躍程度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5CCBF86-A36C-4936-A1FA-3C50F87FE51D}" type="parTrans" cxnId="{D8833A2F-1D68-44DD-951A-350105D4F7C4}">
      <dgm:prSet/>
      <dgm:spPr/>
      <dgm:t>
        <a:bodyPr/>
        <a:lstStyle/>
        <a:p>
          <a:endParaRPr lang="zh-TW" altLang="en-US"/>
        </a:p>
      </dgm:t>
    </dgm:pt>
    <dgm:pt modelId="{19EB1F3A-6E68-4830-9345-D02A2665190A}" type="sibTrans" cxnId="{D8833A2F-1D68-44DD-951A-350105D4F7C4}">
      <dgm:prSet/>
      <dgm:spPr/>
      <dgm:t>
        <a:bodyPr/>
        <a:lstStyle/>
        <a:p>
          <a:endParaRPr lang="zh-TW" alt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8302F07-D6A9-46A5-9807-EBF6C9F5B2DD}" type="pres">
      <dgm:prSet presAssocID="{082E8A29-955A-4C7C-A174-3E9DCD4DC89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BD43A758-8B32-46A0-8978-611E4AA9A30B}" type="pres">
      <dgm:prSet presAssocID="{4072EA55-76D0-4440-9655-F8A87292E79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E77A34-11F5-4E25-A7BD-5D841D4B7058}" type="pres">
      <dgm:prSet presAssocID="{06F4169C-1E8B-41A0-AE69-32D85371436B}" presName="sibTrans" presStyleCnt="0"/>
      <dgm:spPr/>
    </dgm:pt>
    <dgm:pt modelId="{CC48FFDA-6764-485F-B5DD-272EB7E1196E}" type="pres">
      <dgm:prSet presAssocID="{8493D7F2-FB12-4C22-A032-B09D75AD6D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221873-CE07-42F5-8D02-CE5F4684503D}" type="pres">
      <dgm:prSet presAssocID="{C9DDAB8A-A0BC-4B3B-9EC8-F7EB870472BE}" presName="sibTrans" presStyleCnt="0"/>
      <dgm:spPr/>
    </dgm:pt>
    <dgm:pt modelId="{06AD0CC2-5AA7-4BF1-B7A1-06BDB5FF9AB9}" type="pres">
      <dgm:prSet presAssocID="{132D73FD-0C0F-40F6-8404-B255FA77B0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95A69D9-38FD-450F-B6F1-1EA6173F82D3}" type="presOf" srcId="{23A0DE4A-FE92-496E-B335-3433CEFB74E9}" destId="{98302F07-D6A9-46A5-9807-EBF6C9F5B2DD}" srcOrd="0" destOrd="1" presId="urn:microsoft.com/office/officeart/2005/8/layout/hList6"/>
    <dgm:cxn modelId="{13FC96E0-6090-4599-95FB-ED79F4210B83}" srcId="{CF9055CF-8DEB-4A02-949A-DE72B6AC5D37}" destId="{4072EA55-76D0-4440-9655-F8A87292E79B}" srcOrd="2" destOrd="0" parTransId="{5F69B28E-0DE0-48F3-B097-EDE64DAA2885}" sibTransId="{06F4169C-1E8B-41A0-AE69-32D85371436B}"/>
    <dgm:cxn modelId="{9EC09C7E-4948-4445-9E46-77A1DE3FC026}" type="presOf" srcId="{5884997E-71F5-4CBB-9068-C961DB595838}" destId="{06AD0CC2-5AA7-4BF1-B7A1-06BDB5FF9AB9}" srcOrd="0" destOrd="1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892574C8-BB65-4470-A8E6-7CF52643F718}" type="presOf" srcId="{5FD44782-3B2A-40BE-8C07-BCDFFA86901D}" destId="{CC48FFDA-6764-485F-B5DD-272EB7E1196E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F9C3E839-FEAB-4178-87ED-670034C1E271}" srcId="{CF9055CF-8DEB-4A02-949A-DE72B6AC5D37}" destId="{8493D7F2-FB12-4C22-A032-B09D75AD6DAB}" srcOrd="3" destOrd="0" parTransId="{F3352B90-E710-4D6A-AF0D-D5BA39A13914}" sibTransId="{C9DDAB8A-A0BC-4B3B-9EC8-F7EB870472BE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8833A2F-1D68-44DD-951A-350105D4F7C4}" srcId="{8493D7F2-FB12-4C22-A032-B09D75AD6DAB}" destId="{5FD44782-3B2A-40BE-8C07-BCDFFA86901D}" srcOrd="0" destOrd="0" parTransId="{75CCBF86-A36C-4936-A1FA-3C50F87FE51D}" sibTransId="{19EB1F3A-6E68-4830-9345-D02A2665190A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17291DEA-2FE3-4FC5-9A3F-232136601A4B}" type="presOf" srcId="{3CBC204A-DF71-4214-89AD-58A39E8ADB1D}" destId="{BD43A758-8B32-46A0-8978-611E4AA9A30B}" srcOrd="0" destOrd="1" presId="urn:microsoft.com/office/officeart/2005/8/layout/hList6"/>
    <dgm:cxn modelId="{BCB80D31-D7F3-448A-82D5-04FCF4E0DC16}" type="presOf" srcId="{132D73FD-0C0F-40F6-8404-B255FA77B0F1}" destId="{06AD0CC2-5AA7-4BF1-B7A1-06BDB5FF9AB9}" srcOrd="0" destOrd="0" presId="urn:microsoft.com/office/officeart/2005/8/layout/hList6"/>
    <dgm:cxn modelId="{9F3DAC71-86B1-46A9-99F2-D8C93C4172D0}" type="presOf" srcId="{8493D7F2-FB12-4C22-A032-B09D75AD6DAB}" destId="{CC48FFDA-6764-485F-B5DD-272EB7E1196E}" srcOrd="0" destOrd="0" presId="urn:microsoft.com/office/officeart/2005/8/layout/hList6"/>
    <dgm:cxn modelId="{690F7A46-8E0C-470A-A640-4E8FEE2C6512}" type="presOf" srcId="{4072EA55-76D0-4440-9655-F8A87292E79B}" destId="{BD43A758-8B32-46A0-8978-611E4AA9A30B}" srcOrd="0" destOrd="0" presId="urn:microsoft.com/office/officeart/2005/8/layout/hList6"/>
    <dgm:cxn modelId="{1622BA3C-4545-495C-A7D5-E40AC96DB421}" srcId="{4072EA55-76D0-4440-9655-F8A87292E79B}" destId="{3CBC204A-DF71-4214-89AD-58A39E8ADB1D}" srcOrd="0" destOrd="0" parTransId="{D3CA6B98-B05D-46E2-9B54-C1DDF9BDD1E7}" sibTransId="{AEA8473C-7B4D-41DE-ADDD-DF0F01A80547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BD79FB96-0455-43F1-9876-CBECD1A47688}" srcId="{132D73FD-0C0F-40F6-8404-B255FA77B0F1}" destId="{5884997E-71F5-4CBB-9068-C961DB595838}" srcOrd="0" destOrd="0" parTransId="{43A5569D-31EA-4E6E-92FE-6CF96D0D97CC}" sibTransId="{B0052E28-2ED4-4B1C-B854-5B511A8106FF}"/>
    <dgm:cxn modelId="{4BEDDEDE-9974-46E8-B3BF-DE61ABB21BE7}" srcId="{CF9055CF-8DEB-4A02-949A-DE72B6AC5D37}" destId="{132D73FD-0C0F-40F6-8404-B255FA77B0F1}" srcOrd="4" destOrd="0" parTransId="{FE2D1489-4E71-40A8-974D-9B49561C7F22}" sibTransId="{BFF52C30-A429-4B3B-8362-967D6D4EB5E8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B0BF27B-8084-44FF-BB4F-9DA1029B1C84}" type="presParOf" srcId="{6F1872F4-A030-4D64-A17C-72EA1ABBD62E}" destId="{BD43A758-8B32-46A0-8978-611E4AA9A30B}" srcOrd="4" destOrd="0" presId="urn:microsoft.com/office/officeart/2005/8/layout/hList6"/>
    <dgm:cxn modelId="{D6D185DE-FB11-44C0-9D87-CD8854E8D108}" type="presParOf" srcId="{6F1872F4-A030-4D64-A17C-72EA1ABBD62E}" destId="{03E77A34-11F5-4E25-A7BD-5D841D4B7058}" srcOrd="5" destOrd="0" presId="urn:microsoft.com/office/officeart/2005/8/layout/hList6"/>
    <dgm:cxn modelId="{90749437-4D67-4441-88F6-8D404CF5AC1F}" type="presParOf" srcId="{6F1872F4-A030-4D64-A17C-72EA1ABBD62E}" destId="{CC48FFDA-6764-485F-B5DD-272EB7E1196E}" srcOrd="6" destOrd="0" presId="urn:microsoft.com/office/officeart/2005/8/layout/hList6"/>
    <dgm:cxn modelId="{5DC149F6-E3CF-415A-AB1B-7B7BFCF4F1B3}" type="presParOf" srcId="{6F1872F4-A030-4D64-A17C-72EA1ABBD62E}" destId="{2E221873-CE07-42F5-8D02-CE5F4684503D}" srcOrd="7" destOrd="0" presId="urn:microsoft.com/office/officeart/2005/8/layout/hList6"/>
    <dgm:cxn modelId="{A96F4CC8-53C4-4D4F-8C7F-7B262706DBF8}" type="presParOf" srcId="{6F1872F4-A030-4D64-A17C-72EA1ABBD62E}" destId="{06AD0CC2-5AA7-4BF1-B7A1-06BDB5FF9AB9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1080440" y="1085613"/>
          <a:ext cx="3986213" cy="181498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094" bIns="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1</a:t>
          </a:r>
          <a:b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搜集藝人、粉絲團的貼文</a:t>
          </a:r>
          <a:endParaRPr lang="zh-TW" altLang="en-US" sz="18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利用爬蟲程式將資料抓下來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5400000">
        <a:off x="5173" y="797243"/>
        <a:ext cx="1814986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870670" y="1085613"/>
          <a:ext cx="3986213" cy="181498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094" bIns="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2 </a:t>
          </a:r>
          <a:b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斷詞</a:t>
          </a:r>
          <a:endParaRPr lang="zh-TW" altLang="en-US" sz="18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將文字斷開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5400000">
        <a:off x="1956283" y="797243"/>
        <a:ext cx="1814986" cy="2391727"/>
      </dsp:txXfrm>
    </dsp:sp>
    <dsp:sp modelId="{BD43A758-8B32-46A0-8978-611E4AA9A30B}">
      <dsp:nvSpPr>
        <dsp:cNvPr id="0" name=""/>
        <dsp:cNvSpPr/>
      </dsp:nvSpPr>
      <dsp:spPr>
        <a:xfrm rot="16200000">
          <a:off x="2821781" y="1085613"/>
          <a:ext cx="3986213" cy="181498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094" bIns="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</a:t>
          </a: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3</a:t>
          </a:r>
          <a:b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結合貼文地點與</a:t>
          </a:r>
          <a:r>
            <a:rPr lang="en-US" altLang="zh-TW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Google Map</a:t>
          </a:r>
          <a:endParaRPr lang="zh-TW" altLang="en-US" sz="18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使用</a:t>
          </a:r>
          <a:r>
            <a:rPr lang="en-US" altLang="zh-TW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google map </a:t>
          </a:r>
          <a:r>
            <a:rPr lang="en-US" altLang="zh-TW" sz="1400" kern="1200" noProof="0" dirty="0" err="1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api</a:t>
          </a: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將貼文中提到的地點標出來</a:t>
          </a:r>
          <a:endParaRPr lang="zh-TW" altLang="en-US" sz="14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5400000">
        <a:off x="3907394" y="797243"/>
        <a:ext cx="1814986" cy="2391727"/>
      </dsp:txXfrm>
    </dsp:sp>
    <dsp:sp modelId="{CC48FFDA-6764-485F-B5DD-272EB7E1196E}">
      <dsp:nvSpPr>
        <dsp:cNvPr id="0" name=""/>
        <dsp:cNvSpPr/>
      </dsp:nvSpPr>
      <dsp:spPr>
        <a:xfrm rot="16200000">
          <a:off x="4772891" y="1085613"/>
          <a:ext cx="3986213" cy="181498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094" bIns="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4</a:t>
          </a:r>
          <a:b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計算</a:t>
          </a:r>
          <a:r>
            <a:rPr lang="en-US" altLang="zh-TW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TF</a:t>
          </a: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及相似度</a:t>
          </a:r>
          <a:endParaRPr lang="zh-TW" altLang="en-US" sz="18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找行程相近的藝人和推測藝人近期的活躍程度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5400000">
        <a:off x="5858504" y="797243"/>
        <a:ext cx="1814986" cy="2391727"/>
      </dsp:txXfrm>
    </dsp:sp>
    <dsp:sp modelId="{06AD0CC2-5AA7-4BF1-B7A1-06BDB5FF9AB9}">
      <dsp:nvSpPr>
        <dsp:cNvPr id="0" name=""/>
        <dsp:cNvSpPr/>
      </dsp:nvSpPr>
      <dsp:spPr>
        <a:xfrm rot="16200000">
          <a:off x="6724002" y="1085613"/>
          <a:ext cx="3986213" cy="181498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094" bIns="0" numCol="1" spcCol="1270" rtlCol="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zh-TW" altLang="en-US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步驟 </a:t>
          </a:r>
          <a: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5</a:t>
          </a:r>
          <a:br>
            <a:rPr lang="en-US" altLang="zh-TW" sz="18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800" kern="1200" noProof="0" dirty="0" smtClean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輸出</a:t>
          </a:r>
          <a:endParaRPr lang="zh-TW" altLang="en-US" sz="1800" kern="1200" noProof="0" dirty="0">
            <a:solidFill>
              <a:srgbClr val="FF0000"/>
            </a:solidFill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noProof="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將搜尋結果輸出到網頁上面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5400000">
        <a:off x="7809615" y="797243"/>
        <a:ext cx="1814986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62E987-7EBA-43A6-9FB1-518ACC0C001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2017/6/22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1CB75E-0C48-4433-BA77-C1F21AF9D86A}" type="datetime1">
              <a:rPr lang="zh-TW" altLang="en-US" smtClean="0"/>
              <a:pPr/>
              <a:t>2017/6/22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D491D0-8E1B-49C7-849B-A28568D944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0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5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76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211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Pt1: </a:t>
            </a:r>
            <a:r>
              <a:rPr lang="zh-TW" altLang="en-US" sz="1200" dirty="0" smtClean="0"/>
              <a:t>但還沒想到</a:t>
            </a:r>
            <a:r>
              <a:rPr lang="en-US" altLang="zh-TW" sz="1200" dirty="0" smtClean="0"/>
              <a:t>…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TW" smtClean="0"/>
              <a:pPr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316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440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TW" smtClean="0"/>
              <a:pPr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95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11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B6B7473-3841-4310-A92D-45F4234A4D99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12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8DA54F-09DA-40C7-94BF-F70C65D47277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vert"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D54919F1-24D0-4E1A-AA72-938259D33249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7D3FD-330B-4CB0-A3EC-FEEB68936716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24CB66F-0E05-4060-91FE-0E267F1F994D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970C7-53D0-4037-A35C-F4391F0487AD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BBE3D-E4A3-4F8C-BCBA-ACD3DFFAB02B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B8FB9-2B89-4156-AF6D-5A83D34667E5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16C17-67FC-4A0E-9E68-FB4A6B56BE55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9DB72-BD3B-4B47-903B-355F9C602C04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46D29-3F99-44FB-BAC5-ACDB7052D95D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  <a:p>
            <a:pPr lvl="5" rtl="0"/>
            <a:r>
              <a:rPr lang="zh-TW" altLang="en-US" dirty="0"/>
              <a:t>第六</a:t>
            </a:r>
          </a:p>
          <a:p>
            <a:pPr lvl="6" rtl="0"/>
            <a:r>
              <a:rPr lang="zh-TW" altLang="en-US" dirty="0"/>
              <a:t>第七</a:t>
            </a:r>
          </a:p>
          <a:p>
            <a:pPr lvl="7" rtl="0"/>
            <a:r>
              <a:rPr lang="zh-TW" altLang="en-US" dirty="0"/>
              <a:t>第八</a:t>
            </a:r>
          </a:p>
          <a:p>
            <a:pPr lvl="8" rtl="0"/>
            <a:r>
              <a:rPr lang="zh-TW" altLang="en-US" dirty="0"/>
              <a:t>第九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AF6FD2-978B-430C-B5B2-ECD530D5B54F}" type="datetime1">
              <a:rPr lang="zh-TW" altLang="en-US" smtClean="0"/>
              <a:t>2017/6/22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75199" y="1511300"/>
            <a:ext cx="8500062" cy="279400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5000" dirty="0" smtClean="0"/>
              <a:t>Python</a:t>
            </a:r>
            <a:r>
              <a:rPr lang="zh-TW" altLang="en-US" sz="5000" dirty="0"/>
              <a:t> </a:t>
            </a:r>
            <a:r>
              <a:rPr lang="en-US" altLang="zh-TW" sz="5000" dirty="0" smtClean="0"/>
              <a:t>Final Project</a:t>
            </a:r>
            <a:br>
              <a:rPr lang="en-US" altLang="zh-TW" sz="5000" dirty="0" smtClean="0"/>
            </a:br>
            <a:r>
              <a:rPr lang="en-US" altLang="zh-TW" sz="5000" dirty="0" smtClean="0"/>
              <a:t/>
            </a:r>
            <a:br>
              <a:rPr lang="en-US" altLang="zh-TW" sz="5000" dirty="0" smtClean="0"/>
            </a:br>
            <a:r>
              <a:rPr lang="en-US" altLang="zh-TW" sz="5000" dirty="0" smtClean="0">
                <a:solidFill>
                  <a:srgbClr val="C00000"/>
                </a:solidFill>
                <a:latin typeface="Kristen ITC" panose="03050502040202030202" pitchFamily="66" charset="0"/>
              </a:rPr>
              <a:t>Hello Idol</a:t>
            </a:r>
            <a:endParaRPr lang="zh-TW" altLang="en-US" sz="5000" dirty="0">
              <a:solidFill>
                <a:srgbClr val="C000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470400"/>
            <a:ext cx="8500062" cy="1041399"/>
          </a:xfrm>
        </p:spPr>
        <p:txBody>
          <a:bodyPr rtlCol="0">
            <a:normAutofit fontScale="92500" lnSpcReduction="10000"/>
          </a:bodyPr>
          <a:lstStyle/>
          <a:p>
            <a:r>
              <a:rPr lang="zh-TW" altLang="en-US" dirty="0" smtClean="0"/>
              <a:t>第</a:t>
            </a:r>
            <a:r>
              <a:rPr lang="en-US" altLang="zh-TW" smtClean="0"/>
              <a:t>12</a:t>
            </a:r>
            <a:r>
              <a:rPr lang="zh-TW" altLang="en-US" smtClean="0"/>
              <a:t>組</a:t>
            </a:r>
            <a:endParaRPr lang="en-US" altLang="zh-TW" dirty="0" smtClean="0"/>
          </a:p>
          <a:p>
            <a:r>
              <a:rPr lang="en-US" altLang="zh-TW" dirty="0" smtClean="0"/>
              <a:t>4103054032 </a:t>
            </a:r>
            <a:r>
              <a:rPr lang="zh-TW" altLang="en-US" dirty="0" smtClean="0"/>
              <a:t>資工三 吳昭儀</a:t>
            </a:r>
            <a:endParaRPr lang="en-US" altLang="zh-TW" dirty="0" smtClean="0"/>
          </a:p>
          <a:p>
            <a:r>
              <a:rPr lang="en-US" altLang="zh-TW" dirty="0" smtClean="0"/>
              <a:t>4103056023 </a:t>
            </a:r>
            <a:r>
              <a:rPr lang="zh-TW" altLang="en-US" dirty="0" smtClean="0"/>
              <a:t>資工三 陳子晴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7585">
        <p:fade/>
      </p:transition>
    </mc:Choice>
    <mc:Fallback xmlns="">
      <p:transition advTm="175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/>
              <a:t>步驟 </a:t>
            </a:r>
            <a:r>
              <a:rPr lang="en-US" altLang="zh-TW" dirty="0" smtClean="0"/>
              <a:t>2 (</a:t>
            </a:r>
            <a:r>
              <a:rPr lang="zh-TW" altLang="en-US" dirty="0" smtClean="0"/>
              <a:t>斷詞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960" t="12674" r="55661" b="60517"/>
          <a:stretch/>
        </p:blipFill>
        <p:spPr>
          <a:xfrm>
            <a:off x="114299" y="2514600"/>
            <a:ext cx="5431347" cy="32258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654961" y="3759200"/>
            <a:ext cx="1576324" cy="73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26300" y="2286345"/>
            <a:ext cx="497840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消息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/170508/SMT/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日本場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官方公告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</a:p>
          <a:p>
            <a:pPr>
              <a:spcBef>
                <a:spcPts val="1500"/>
              </a:spcBef>
            </a:pPr>
            <a:r>
              <a:rPr 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SMTOWN/ LIVE/ WORLD/ TOUR/ VI/ IN/ JAPAN/</a:t>
            </a:r>
          </a:p>
          <a:p>
            <a:pPr>
              <a:spcBef>
                <a:spcPts val="1500"/>
              </a:spcBef>
            </a:pP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大阪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場館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京瓷巨蛋大阪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公演</a:t>
            </a:r>
            <a:r>
              <a:rPr lang="en-US" altLang="zh-TW" sz="2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日期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2017/7/15 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週六</a:t>
            </a:r>
            <a:b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2017/7/16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周日</a:t>
            </a:r>
            <a:endParaRPr lang="en-US" altLang="zh-TW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spcBef>
                <a:spcPts val="1500"/>
              </a:spcBef>
            </a:pPr>
            <a:r>
              <a:rPr lang="en-US" altLang="zh-TW" sz="22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#:SHINee</a:t>
            </a:r>
            <a:endParaRPr 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91461" y="3389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斷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詞結果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39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16">
        <p:fade/>
      </p:transition>
    </mc:Choice>
    <mc:Fallback xmlns="">
      <p:transition advTm="700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0160" y="758443"/>
            <a:ext cx="9628632" cy="136211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步驟 </a:t>
            </a:r>
            <a:r>
              <a:rPr lang="en-US" altLang="zh-TW" dirty="0" smtClean="0"/>
              <a:t>3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結合</a:t>
            </a:r>
            <a:r>
              <a:rPr lang="zh-TW" altLang="en-US" dirty="0"/>
              <a:t>貼文地點與</a:t>
            </a:r>
            <a:r>
              <a:rPr lang="en-US" altLang="zh-TW" dirty="0"/>
              <a:t>Google </a:t>
            </a:r>
            <a:r>
              <a:rPr lang="en-US" altLang="zh-TW" dirty="0" smtClean="0"/>
              <a:t>Map)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676410"/>
              </p:ext>
            </p:extLst>
          </p:nvPr>
        </p:nvGraphicFramePr>
        <p:xfrm>
          <a:off x="468375" y="2120556"/>
          <a:ext cx="10440417" cy="9495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80139">
                  <a:extLst>
                    <a:ext uri="{9D8B030D-6E8A-4147-A177-3AD203B41FA5}">
                      <a16:colId xmlns:a16="http://schemas.microsoft.com/office/drawing/2014/main" val="3004212219"/>
                    </a:ext>
                  </a:extLst>
                </a:gridCol>
                <a:gridCol w="3480139">
                  <a:extLst>
                    <a:ext uri="{9D8B030D-6E8A-4147-A177-3AD203B41FA5}">
                      <a16:colId xmlns:a16="http://schemas.microsoft.com/office/drawing/2014/main" val="2096150464"/>
                    </a:ext>
                  </a:extLst>
                </a:gridCol>
                <a:gridCol w="3480139">
                  <a:extLst>
                    <a:ext uri="{9D8B030D-6E8A-4147-A177-3AD203B41FA5}">
                      <a16:colId xmlns:a16="http://schemas.microsoft.com/office/drawing/2014/main" val="1755836417"/>
                    </a:ext>
                  </a:extLst>
                </a:gridCol>
              </a:tblGrid>
              <a:tr h="329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行程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經度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緯度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63277"/>
                  </a:ext>
                </a:extLst>
              </a:tr>
              <a:tr h="58376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東京巨蛋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35.705587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139.751891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6528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1695" t="18845" r="23273" b="41761"/>
          <a:stretch/>
        </p:blipFill>
        <p:spPr>
          <a:xfrm>
            <a:off x="3255817" y="3260995"/>
            <a:ext cx="5126182" cy="3240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286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515">
        <p:fade/>
      </p:transition>
    </mc:Choice>
    <mc:Fallback xmlns="">
      <p:transition advTm="9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0160" y="758443"/>
            <a:ext cx="9628632" cy="136211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/>
              <a:t>步驟 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>
                <a:solidFill>
                  <a:schemeClr val="bg2"/>
                </a:solidFill>
              </a:rPr>
              <a:t>計算</a:t>
            </a:r>
            <a:r>
              <a:rPr lang="en-US" altLang="zh-TW" dirty="0">
                <a:solidFill>
                  <a:schemeClr val="bg2"/>
                </a:solidFill>
              </a:rPr>
              <a:t>TF</a:t>
            </a:r>
            <a:r>
              <a:rPr lang="zh-TW" altLang="en-US" dirty="0">
                <a:solidFill>
                  <a:schemeClr val="bg2"/>
                </a:solidFill>
              </a:rPr>
              <a:t>及相似</a:t>
            </a:r>
            <a:r>
              <a:rPr lang="zh-TW" altLang="en-US" dirty="0" smtClean="0">
                <a:solidFill>
                  <a:schemeClr val="bg2"/>
                </a:solidFill>
              </a:rPr>
              <a:t>度</a:t>
            </a:r>
            <a:r>
              <a:rPr lang="en-US" altLang="zh-TW" dirty="0" smtClean="0">
                <a:solidFill>
                  <a:schemeClr val="bg2"/>
                </a:solidFill>
              </a:rPr>
              <a:t>)</a:t>
            </a:r>
            <a:r>
              <a:rPr lang="en-US" altLang="zh-TW" dirty="0">
                <a:solidFill>
                  <a:schemeClr val="bg2"/>
                </a:solidFill>
              </a:rPr>
              <a:t/>
            </a:r>
            <a:br>
              <a:rPr lang="en-US" altLang="zh-TW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TF</a:t>
            </a:r>
          </a:p>
          <a:p>
            <a:pPr marL="457200" lvl="1" indent="0">
              <a:buNone/>
            </a:pPr>
            <a:r>
              <a:rPr lang="zh-TW" altLang="en-US" dirty="0" smtClean="0"/>
              <a:t>給特定的</a:t>
            </a:r>
            <a:r>
              <a:rPr lang="en-US" altLang="zh-TW" dirty="0" smtClean="0"/>
              <a:t>term</a:t>
            </a:r>
            <a:r>
              <a:rPr lang="zh-TW" altLang="en-US" dirty="0" smtClean="0"/>
              <a:t>一個分數，</a:t>
            </a:r>
            <a:r>
              <a:rPr lang="zh-TW" altLang="en-US" dirty="0"/>
              <a:t>再乘以出現</a:t>
            </a:r>
            <a:r>
              <a:rPr lang="zh-TW" altLang="en-US" dirty="0" smtClean="0"/>
              <a:t>次數作加總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演唱會</a:t>
            </a:r>
            <a:r>
              <a:rPr lang="en-US" altLang="zh-TW" dirty="0" smtClean="0"/>
              <a:t>+20</a:t>
            </a:r>
            <a:r>
              <a:rPr lang="zh-TW" altLang="en-US" dirty="0" smtClean="0"/>
              <a:t>，見面會</a:t>
            </a:r>
            <a:r>
              <a:rPr lang="en-US" altLang="zh-TW" dirty="0" smtClean="0"/>
              <a:t>+1</a:t>
            </a:r>
            <a:r>
              <a:rPr lang="zh-TW" altLang="en-US" dirty="0" smtClean="0"/>
              <a:t>，一位</a:t>
            </a:r>
            <a:r>
              <a:rPr lang="en-US" altLang="zh-TW" dirty="0" smtClean="0"/>
              <a:t>+3(</a:t>
            </a:r>
            <a:r>
              <a:rPr lang="zh-TW" altLang="en-US" dirty="0" smtClean="0"/>
              <a:t>歌曲排行榜第一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該藝人分數</a:t>
            </a:r>
            <a:r>
              <a:rPr lang="en-US" altLang="zh-TW" dirty="0" smtClean="0"/>
              <a:t>=20</a:t>
            </a:r>
            <a:r>
              <a:rPr lang="zh-TW" altLang="en-US" dirty="0" smtClean="0"/>
              <a:t>*</a:t>
            </a:r>
            <a:r>
              <a:rPr lang="en-US" altLang="zh-TW" dirty="0" smtClean="0"/>
              <a:t>3+3</a:t>
            </a:r>
            <a:r>
              <a:rPr lang="zh-TW" altLang="en-US" dirty="0" smtClean="0"/>
              <a:t>*</a:t>
            </a:r>
            <a:r>
              <a:rPr lang="en-US" altLang="zh-TW" dirty="0" smtClean="0"/>
              <a:t>5+1</a:t>
            </a:r>
            <a:r>
              <a:rPr lang="zh-TW" altLang="en-US" dirty="0" smtClean="0"/>
              <a:t>*</a:t>
            </a:r>
            <a:r>
              <a:rPr lang="en-US" altLang="zh-TW" dirty="0" smtClean="0"/>
              <a:t>2=77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33756"/>
              </p:ext>
            </p:extLst>
          </p:nvPr>
        </p:nvGraphicFramePr>
        <p:xfrm>
          <a:off x="1921163" y="3424763"/>
          <a:ext cx="81280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537234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9960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750957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060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演唱會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一位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見面會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19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277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515">
        <p:fade/>
      </p:transition>
    </mc:Choice>
    <mc:Fallback xmlns="">
      <p:transition advTm="9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0160" y="758443"/>
            <a:ext cx="9628632" cy="1362113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/>
              <a:t>步驟 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>
                <a:solidFill>
                  <a:schemeClr val="bg2"/>
                </a:solidFill>
              </a:rPr>
              <a:t>計算</a:t>
            </a:r>
            <a:r>
              <a:rPr lang="en-US" altLang="zh-TW" dirty="0">
                <a:solidFill>
                  <a:schemeClr val="bg2"/>
                </a:solidFill>
              </a:rPr>
              <a:t>TF</a:t>
            </a:r>
            <a:r>
              <a:rPr lang="zh-TW" altLang="en-US" dirty="0">
                <a:solidFill>
                  <a:schemeClr val="bg2"/>
                </a:solidFill>
              </a:rPr>
              <a:t>及相似</a:t>
            </a:r>
            <a:r>
              <a:rPr lang="zh-TW" altLang="en-US" dirty="0" smtClean="0">
                <a:solidFill>
                  <a:schemeClr val="bg2"/>
                </a:solidFill>
              </a:rPr>
              <a:t>度</a:t>
            </a:r>
            <a:r>
              <a:rPr lang="en-US" altLang="zh-TW" dirty="0" smtClean="0">
                <a:solidFill>
                  <a:schemeClr val="bg2"/>
                </a:solidFill>
              </a:rPr>
              <a:t>)</a:t>
            </a:r>
            <a:r>
              <a:rPr lang="en-US" altLang="zh-TW" dirty="0">
                <a:solidFill>
                  <a:schemeClr val="bg2"/>
                </a:solidFill>
              </a:rPr>
              <a:t/>
            </a:r>
            <a:br>
              <a:rPr lang="en-US" altLang="zh-TW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計算相似度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 smtClean="0"/>
              <a:t>延續</a:t>
            </a:r>
            <a:r>
              <a:rPr lang="en-US" altLang="zh-TW" dirty="0" smtClean="0"/>
              <a:t>TF</a:t>
            </a:r>
            <a:r>
              <a:rPr lang="zh-TW" altLang="en-US" dirty="0" smtClean="0"/>
              <a:t>作法，把一個</a:t>
            </a:r>
            <a:r>
              <a:rPr lang="en-US" altLang="zh-TW" dirty="0" smtClean="0"/>
              <a:t>term</a:t>
            </a:r>
            <a:r>
              <a:rPr lang="zh-TW" altLang="en-US" dirty="0" smtClean="0"/>
              <a:t>當成一個維度，多個</a:t>
            </a:r>
            <a:r>
              <a:rPr lang="en-US" altLang="zh-TW" dirty="0" smtClean="0"/>
              <a:t>term</a:t>
            </a:r>
            <a:r>
              <a:rPr lang="zh-TW" altLang="en-US" dirty="0" smtClean="0"/>
              <a:t>會形成一個向量，再將每個藝人的向量互相做相似度計算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該藝人向量</a:t>
            </a:r>
            <a:r>
              <a:rPr lang="en-US" altLang="zh-TW" dirty="0" smtClean="0"/>
              <a:t>=(3</a:t>
            </a:r>
            <a:r>
              <a:rPr lang="zh-TW" altLang="en-US" dirty="0" smtClean="0"/>
              <a:t>，</a:t>
            </a:r>
            <a:r>
              <a:rPr lang="en-US" altLang="zh-TW" dirty="0" smtClean="0"/>
              <a:t>5</a:t>
            </a:r>
            <a:r>
              <a:rPr lang="zh-TW" altLang="en-US" dirty="0" smtClean="0"/>
              <a:t> ，</a:t>
            </a:r>
            <a:r>
              <a:rPr lang="en-US" altLang="zh-TW" dirty="0" smtClean="0"/>
              <a:t>2)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21163" y="3424763"/>
          <a:ext cx="81280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537234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9960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750957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060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演唱會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一位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見面會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9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19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000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515">
        <p:fade/>
      </p:transition>
    </mc:Choice>
    <mc:Fallback xmlns="">
      <p:transition advTm="9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/>
              <a:t>步驟 </a:t>
            </a:r>
            <a:r>
              <a:rPr lang="en-US" altLang="zh-TW" dirty="0" smtClean="0"/>
              <a:t>5 (</a:t>
            </a:r>
            <a:r>
              <a:rPr lang="zh-TW" altLang="en-US" dirty="0" smtClean="0"/>
              <a:t>輸出</a:t>
            </a:r>
            <a:r>
              <a:rPr lang="en-US" altLang="zh-TW" dirty="0" smtClean="0"/>
              <a:t>)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67" y="1828456"/>
            <a:ext cx="4191617" cy="49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4674">
        <p:fade/>
      </p:transition>
    </mc:Choice>
    <mc:Fallback xmlns="">
      <p:transition advTm="104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3218689" y="1166623"/>
            <a:ext cx="6315456" cy="105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5000" dirty="0" smtClean="0"/>
              <a:t>The End</a:t>
            </a:r>
          </a:p>
        </p:txBody>
      </p:sp>
      <p:pic>
        <p:nvPicPr>
          <p:cNvPr id="3074" name="Picture 2" descr="謝謝大家|KANO, 謝謝大家,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92" y="2462784"/>
            <a:ext cx="80962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9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99">
        <p:fade/>
      </p:transition>
    </mc:Choice>
    <mc:Fallback xmlns="">
      <p:transition advTm="1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14" name="內容預留位置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/>
              <a:t>目的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使用的理論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使用的工具</a:t>
            </a:r>
            <a:endParaRPr lang="en-US" altLang="zh-TW" sz="2000" dirty="0" smtClean="0"/>
          </a:p>
          <a:p>
            <a:pPr>
              <a:lnSpc>
                <a:spcPct val="150000"/>
              </a:lnSpc>
            </a:pPr>
            <a:r>
              <a:rPr lang="zh-TW" altLang="en-US" sz="2000" dirty="0" smtClean="0"/>
              <a:t>步驟</a:t>
            </a:r>
            <a:endParaRPr lang="en-US" altLang="zh-TW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/>
              <a:t>步驟說</a:t>
            </a:r>
            <a:r>
              <a:rPr lang="zh-TW" altLang="en-US" dirty="0"/>
              <a:t>明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5275">
        <p:fade/>
      </p:transition>
    </mc:Choice>
    <mc:Fallback xmlns="">
      <p:transition advTm="152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目的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5801869" cy="3986784"/>
          </a:xfrm>
        </p:spPr>
        <p:txBody>
          <a:bodyPr rtlCol="0"/>
          <a:lstStyle/>
          <a:p>
            <a:pPr rtl="0"/>
            <a:r>
              <a:rPr lang="zh-TW" altLang="en-US" dirty="0" smtClean="0"/>
              <a:t>資料太分散，難以掌握</a:t>
            </a:r>
            <a:endParaRPr lang="en-US" altLang="zh-TW" dirty="0" smtClean="0"/>
          </a:p>
          <a:p>
            <a:pPr rtl="0"/>
            <a:r>
              <a:rPr lang="zh-TW" altLang="en-US" dirty="0" smtClean="0"/>
              <a:t>粉絲想時刻掌握明星的消息</a:t>
            </a:r>
            <a:endParaRPr lang="en-US" altLang="zh-TW" dirty="0" smtClean="0"/>
          </a:p>
          <a:p>
            <a:pPr rtl="0"/>
            <a:r>
              <a:rPr lang="zh-TW" altLang="en-US" dirty="0" smtClean="0"/>
              <a:t>商人把握他們賺錢的機會</a:t>
            </a:r>
            <a:endParaRPr lang="en-US" altLang="zh-TW" dirty="0" smtClean="0"/>
          </a:p>
          <a:p>
            <a:pPr rtl="0"/>
            <a:endParaRPr lang="en-US" altLang="zh-TW" dirty="0" smtClean="0"/>
          </a:p>
          <a:p>
            <a:pPr rtl="0"/>
            <a:endParaRPr lang="en-US" altLang="zh-TW" dirty="0" smtClean="0"/>
          </a:p>
        </p:txBody>
      </p:sp>
      <p:pic>
        <p:nvPicPr>
          <p:cNvPr id="1028" name="Picture 4" descr="http://whatscap.ristury.com/java/WhatsCAP/content/photo/v1/15980_W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413" y="4126540"/>
            <a:ext cx="3218125" cy="242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明星, 粉絲|明星, 粉絲,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134" y="1973636"/>
            <a:ext cx="3542353" cy="47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k.on.cc/int/bkn/cnt/news/20170418/photo/bknint-20170418070601838-0418_17011_001_04p.jpg?201704181118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1" y="3851583"/>
            <a:ext cx="2815657" cy="28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280160" y="6181344"/>
            <a:ext cx="21670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FF0000"/>
                </a:solidFill>
              </a:rPr>
              <a:t>我要一手掌握</a:t>
            </a:r>
            <a:endParaRPr 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7033">
        <p:fade/>
      </p:transition>
    </mc:Choice>
    <mc:Fallback xmlns="">
      <p:transition advTm="470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目的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 smtClean="0"/>
              <a:t>因此，我們搜集藝人、粉絲團上的資訊，整理成一個明星行程表。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2050" name="Picture 2" descr="任達華, 需要幫忙|任達華, 需要幫忙,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4" y="2700337"/>
            <a:ext cx="7096126" cy="39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674">
        <p:fade/>
      </p:transition>
    </mc:Choice>
    <mc:Fallback xmlns="">
      <p:transition advTm="12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</a:t>
            </a:r>
            <a:r>
              <a:rPr lang="zh-TW" altLang="en-US" dirty="0" smtClean="0"/>
              <a:t>用</a:t>
            </a:r>
            <a:r>
              <a:rPr lang="zh-TW" altLang="en-US" dirty="0"/>
              <a:t>的</a:t>
            </a:r>
            <a:r>
              <a:rPr lang="zh-TW" altLang="en-US" dirty="0" smtClean="0"/>
              <a:t>理論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TW" sz="3000" dirty="0" smtClean="0"/>
                  <a:t>Cosine similarity </a:t>
                </a:r>
                <a14:m>
                  <m:oMath xmlns:m="http://schemas.openxmlformats.org/officeDocument/2006/math"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3000" dirty="0" smtClean="0"/>
                  <a:t> </a:t>
                </a:r>
                <a:r>
                  <a:rPr lang="zh-TW" altLang="en-US" sz="3000" dirty="0" smtClean="0"/>
                  <a:t>找行程相近的藝人</a:t>
                </a:r>
                <a:endParaRPr lang="en-US" altLang="zh-TW" sz="3000" dirty="0" smtClean="0"/>
              </a:p>
              <a:p>
                <a:pPr>
                  <a:lnSpc>
                    <a:spcPct val="200000"/>
                  </a:lnSpc>
                </a:pPr>
                <a:r>
                  <a:rPr lang="en-US" altLang="zh-TW" sz="3000" dirty="0" smtClean="0"/>
                  <a:t>TF-IDF(</a:t>
                </a:r>
                <a:r>
                  <a:rPr lang="zh-TW" altLang="en-US" sz="3000" dirty="0" smtClean="0"/>
                  <a:t>此處只用</a:t>
                </a:r>
                <a:r>
                  <a:rPr lang="en-US" altLang="zh-TW" sz="3000" dirty="0" smtClean="0"/>
                  <a:t>TF)</a:t>
                </a:r>
                <a:r>
                  <a:rPr lang="zh-TW" alt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3000" dirty="0" smtClean="0"/>
                  <a:t> 推測活躍度</a:t>
                </a:r>
                <a:endParaRPr lang="en-US" altLang="zh-TW" sz="3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1777">
        <p:fade/>
      </p:transition>
    </mc:Choice>
    <mc:Fallback xmlns="">
      <p:transition advTm="5177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使用的工具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500" dirty="0" smtClean="0"/>
              <a:t>Google Map API</a:t>
            </a:r>
          </a:p>
          <a:p>
            <a:pPr>
              <a:lnSpc>
                <a:spcPct val="200000"/>
              </a:lnSpc>
            </a:pPr>
            <a:r>
              <a:rPr lang="en-US" sz="2500" dirty="0" smtClean="0"/>
              <a:t>Facebook-SDK</a:t>
            </a:r>
          </a:p>
          <a:p>
            <a:pPr>
              <a:lnSpc>
                <a:spcPct val="200000"/>
              </a:lnSpc>
            </a:pPr>
            <a:r>
              <a:rPr lang="en-US" altLang="zh-TW" sz="2500" dirty="0" smtClean="0"/>
              <a:t>MySQL</a:t>
            </a:r>
          </a:p>
          <a:p>
            <a:pPr>
              <a:lnSpc>
                <a:spcPct val="200000"/>
              </a:lnSpc>
            </a:pPr>
            <a:r>
              <a:rPr lang="en-US" sz="2500" dirty="0" smtClean="0"/>
              <a:t>Requests</a:t>
            </a:r>
          </a:p>
          <a:p>
            <a:pPr>
              <a:lnSpc>
                <a:spcPct val="200000"/>
              </a:lnSpc>
            </a:pPr>
            <a:r>
              <a:rPr lang="en-US" sz="2500" dirty="0" smtClean="0"/>
              <a:t>Pandas</a:t>
            </a:r>
          </a:p>
          <a:p>
            <a:pPr>
              <a:lnSpc>
                <a:spcPct val="200000"/>
              </a:lnSpc>
            </a:pPr>
            <a:r>
              <a:rPr lang="en-US" sz="2500" dirty="0" err="1"/>
              <a:t>jieba</a:t>
            </a:r>
            <a:endParaRPr lang="en-US" sz="25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32" y="2686050"/>
            <a:ext cx="2171882" cy="11239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46" y="2654301"/>
            <a:ext cx="1155699" cy="11556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46" y="4172293"/>
            <a:ext cx="1216365" cy="12163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32" y="4183855"/>
            <a:ext cx="2322302" cy="12048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631444" y="2994935"/>
            <a:ext cx="1886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JIEBA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12" y="4183855"/>
            <a:ext cx="1507607" cy="13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605">
        <p:fade/>
      </p:transition>
    </mc:Choice>
    <mc:Fallback xmlns="">
      <p:transition advTm="1460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步驟</a:t>
            </a:r>
            <a:endParaRPr lang="zh-TW" altLang="en-US" dirty="0"/>
          </a:p>
        </p:txBody>
      </p:sp>
      <p:graphicFrame>
        <p:nvGraphicFramePr>
          <p:cNvPr id="8" name="內容預留位置 2" descr="4 個由左至右排列的群組以梯形清單顯示，每個群組中分別分別列出工作描述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369972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0995">
        <p:fade/>
      </p:transition>
    </mc:Choice>
    <mc:Fallback xmlns="">
      <p:transition advTm="909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步驟 </a:t>
            </a:r>
            <a:r>
              <a:rPr lang="en-US" altLang="zh-TW" dirty="0" smtClean="0"/>
              <a:t>1 (</a:t>
            </a:r>
            <a:r>
              <a:rPr lang="zh-TW" altLang="en-US" dirty="0" smtClean="0"/>
              <a:t>搜集</a:t>
            </a:r>
            <a:r>
              <a:rPr lang="zh-TW" altLang="en-US" dirty="0"/>
              <a:t>藝人、粉絲團的貼</a:t>
            </a:r>
            <a:r>
              <a:rPr lang="zh-TW" altLang="en-US" dirty="0" smtClean="0"/>
              <a:t>文</a:t>
            </a:r>
            <a:r>
              <a:rPr lang="en-US" altLang="zh-TW" dirty="0" smtClean="0"/>
              <a:t>)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8960" t="12674" r="55661" b="44618"/>
          <a:stretch/>
        </p:blipFill>
        <p:spPr>
          <a:xfrm>
            <a:off x="203200" y="1993753"/>
            <a:ext cx="4832350" cy="4572147"/>
          </a:xfrm>
          <a:prstGeom prst="rect">
            <a:avLst/>
          </a:prstGeom>
        </p:spPr>
      </p:pic>
      <p:pic>
        <p:nvPicPr>
          <p:cNvPr id="3074" name="Picture 2" descr="https://scontent-sjc2-1.xx.fbcdn.net/v/t35.0-12/18406166_1300438846729619_1775596741_o.png?oh=6185a7a3e8d1a48a2d3ce065ecd75e6a&amp;oe=5915315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4" t="28108" r="40083" b="20197"/>
          <a:stretch/>
        </p:blipFill>
        <p:spPr bwMode="auto">
          <a:xfrm>
            <a:off x="6616700" y="1917700"/>
            <a:ext cx="50927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162550" y="3817962"/>
            <a:ext cx="1219200" cy="549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3152">
        <p:fade/>
      </p:transition>
    </mc:Choice>
    <mc:Fallback xmlns="">
      <p:transition advTm="231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/>
              <a:t>步驟 </a:t>
            </a:r>
            <a:r>
              <a:rPr lang="en-US" altLang="zh-TW" dirty="0" smtClean="0"/>
              <a:t>2 (</a:t>
            </a:r>
            <a:r>
              <a:rPr lang="zh-TW" altLang="en-US" dirty="0" smtClean="0"/>
              <a:t>斷詞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5122" name="Picture 2" descr="http://i.imgur.com/SAm2VB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26" y="2374900"/>
            <a:ext cx="6667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16">
        <p:fade/>
      </p:transition>
    </mc:Choice>
    <mc:Fallback xmlns="">
      <p:transition advTm="700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教育類主題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22_TF03462902_TF03462902.potx" id="{75934AA0-EA7E-48C9-AC6C-B8776C9980C1}" vid="{F712579A-141C-4177-A05B-4907AD265093}"/>
    </a:ext>
  </a:extLst>
</a:theme>
</file>

<file path=ppt/theme/theme2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教育類主題簡報：黑板手繪設計 (寬螢幕)</Template>
  <TotalTime>624</TotalTime>
  <Words>356</Words>
  <Application>Microsoft Office PowerPoint</Application>
  <PresentationFormat>寬螢幕</PresentationFormat>
  <Paragraphs>95</Paragraphs>
  <Slides>15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JhengHei UI</vt:lpstr>
      <vt:lpstr>新細明體</vt:lpstr>
      <vt:lpstr>Arial Black</vt:lpstr>
      <vt:lpstr>Calibri</vt:lpstr>
      <vt:lpstr>Cambria Math</vt:lpstr>
      <vt:lpstr>Kristen ITC</vt:lpstr>
      <vt:lpstr>Wingdings</vt:lpstr>
      <vt:lpstr>教育類主題 16x9</vt:lpstr>
      <vt:lpstr>Python Final Project  Hello Idol</vt:lpstr>
      <vt:lpstr>目錄</vt:lpstr>
      <vt:lpstr>目的</vt:lpstr>
      <vt:lpstr>目的</vt:lpstr>
      <vt:lpstr>使用的理論</vt:lpstr>
      <vt:lpstr>使用的工具</vt:lpstr>
      <vt:lpstr>步驟</vt:lpstr>
      <vt:lpstr>步驟 1 (搜集藝人、粉絲團的貼文)</vt:lpstr>
      <vt:lpstr>步驟 2 (斷詞)</vt:lpstr>
      <vt:lpstr>步驟 2 (斷詞)</vt:lpstr>
      <vt:lpstr>步驟 3 (結合貼文地點與Google Map) </vt:lpstr>
      <vt:lpstr>步驟 4  (計算TF及相似度) </vt:lpstr>
      <vt:lpstr>步驟 4  (計算TF及相似度) </vt:lpstr>
      <vt:lpstr>步驟 5 (輸出)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Tsz Ching Chan</dc:creator>
  <cp:lastModifiedBy>Tsz Ching Chan</cp:lastModifiedBy>
  <cp:revision>136</cp:revision>
  <dcterms:created xsi:type="dcterms:W3CDTF">2017-05-09T05:26:24Z</dcterms:created>
  <dcterms:modified xsi:type="dcterms:W3CDTF">2017-06-22T01:29:23Z</dcterms:modified>
</cp:coreProperties>
</file>